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the lecture on ””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wardsdatascience.com/maximum-likelihood-estimation-explained-normal-distribution-6207b322e47f" TargetMode="External"/><Relationship Id="rId3" Type="http://schemas.openxmlformats.org/officeDocument/2006/relationships/hyperlink" Target="https://www.youtube.com/watch?v=Dn6b9fCIUpM" TargetMode="External"/><Relationship Id="rId4" Type="http://schemas.openxmlformats.org/officeDocument/2006/relationships/hyperlink" Target="https://en.wikipedia.org/wiki/Naive_Bayes_classifier" TargetMode="External"/><Relationship Id="rId5" Type="http://schemas.openxmlformats.org/officeDocument/2006/relationships/hyperlink" Target="https://www.youtube.com/watch?v=H3EjCKtlVog" TargetMode="External"/><Relationship Id="rId6" Type="http://schemas.openxmlformats.org/officeDocument/2006/relationships/hyperlink" Target="https://www.youtube.com/watch?v=54wfthrhwLQ" TargetMode="External"/><Relationship Id="rId7" Type="http://schemas.openxmlformats.org/officeDocument/2006/relationships/hyperlink" Target="https://www.youtube.com/watch?v=eho8xH3E6m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yes classifi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sp>
        <p:nvSpPr>
          <p:cNvPr id="165" name="9 Sep, 2021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Sep, 2021</a:t>
            </a:r>
          </a:p>
          <a:p>
            <a:pPr/>
            <a:r>
              <a:t>Dinesh Babu J, IIITB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Probabilistic classifiers</a:t>
            </a:r>
          </a:p>
        </p:txBody>
      </p:sp>
      <p:sp>
        <p:nvSpPr>
          <p:cNvPr id="223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Probabilistic classifiers estimate</a:t>
            </a:r>
          </a:p>
          <a:p>
            <a:pPr/>
            <a:r>
              <a:t>Given x the features, we want to estimate the probability that the class label C is say </a:t>
            </a:r>
          </a:p>
          <a:p>
            <a:pPr marL="0" indent="0">
              <a:buSzTx/>
              <a:buNone/>
            </a:pPr>
            <a:r>
              <a:t>	C</a:t>
            </a:r>
            <a:r>
              <a:rPr baseline="-14609"/>
              <a:t>1</a:t>
            </a:r>
            <a:r>
              <a:t>(i.e. MALE) or C</a:t>
            </a:r>
            <a:r>
              <a:rPr baseline="-14609"/>
              <a:t>2</a:t>
            </a:r>
            <a:r>
              <a:t>(i.e. FEMALE)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Equation"/>
          <p:cNvSpPr txBox="1"/>
          <p:nvPr/>
        </p:nvSpPr>
        <p:spPr>
          <a:xfrm>
            <a:off x="12055471" y="5521377"/>
            <a:ext cx="3219377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Sigmoid function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606" y="4932505"/>
            <a:ext cx="69342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296" y="5270579"/>
            <a:ext cx="3797301" cy="273685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extBox 2"/>
          <p:cNvSpPr txBox="1"/>
          <p:nvPr/>
        </p:nvSpPr>
        <p:spPr>
          <a:xfrm>
            <a:off x="4364735" y="8990811"/>
            <a:ext cx="15306696" cy="34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Maps real line to probability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Hence used to model posterior probability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Final goal: Feature as input and output is posterior probability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Sigmoid function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0592" y="6553200"/>
            <a:ext cx="6934201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1335" y="3265196"/>
            <a:ext cx="3797301" cy="273685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Box 5"/>
          <p:cNvSpPr txBox="1"/>
          <p:nvPr/>
        </p:nvSpPr>
        <p:spPr>
          <a:xfrm>
            <a:off x="4364735" y="10260889"/>
            <a:ext cx="16269539" cy="262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4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Final goal: Feature as input and output is posterior probability</a:t>
            </a:r>
          </a:p>
          <a:p>
            <a:pPr algn="l" defTabSz="914306">
              <a:defRPr sz="44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4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Step 1: Take linear combination of features (similar to Linear Regression)</a:t>
            </a:r>
          </a:p>
          <a:p>
            <a:pPr algn="l" defTabSz="914306">
              <a:defRPr sz="44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Step 2: Apply sigmoid function</a:t>
            </a:r>
          </a:p>
        </p:txBody>
      </p:sp>
      <p:sp>
        <p:nvSpPr>
          <p:cNvPr id="238" name="Equation"/>
          <p:cNvSpPr txBox="1"/>
          <p:nvPr/>
        </p:nvSpPr>
        <p:spPr>
          <a:xfrm>
            <a:off x="4401408" y="5025208"/>
            <a:ext cx="8207421" cy="5581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sigmoid function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2095" y="3155931"/>
            <a:ext cx="14706601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2095" y="4563545"/>
            <a:ext cx="125984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8922" y="5325545"/>
            <a:ext cx="9936143" cy="8061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properties</a:t>
            </a:r>
          </a:p>
        </p:txBody>
      </p:sp>
      <p:sp>
        <p:nvSpPr>
          <p:cNvPr id="2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8425" y="4276726"/>
            <a:ext cx="9493251" cy="290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9850" y="8705850"/>
            <a:ext cx="9661526" cy="3854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and Inference algorithm</a:t>
            </a:r>
          </a:p>
        </p:txBody>
      </p:sp>
      <p:sp>
        <p:nvSpPr>
          <p:cNvPr id="25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Algorithm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Given the training data, find the parameter vector w (What is the cost function?)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</a:p>
          <a:p>
            <a:pPr/>
            <a:r>
              <a:t>Inference Algorithm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You have learnt w, x is given, compute p(x) 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5840" y="8516423"/>
            <a:ext cx="10442575" cy="1787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5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Logistic regression – model and model parameters</a:t>
            </a:r>
          </a:p>
          <a:p>
            <a:pPr/>
            <a:r>
              <a:t>MLE estimation of Logistic regression parameters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Bernoulli</a:t>
            </a:r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1960" indent="-441960" defTabSz="495300">
              <a:spcBef>
                <a:spcPts val="3900"/>
              </a:spcBef>
              <a:defRPr sz="3840"/>
            </a:pPr>
            <a:r>
              <a:t>{F,M, M, F….} N observations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Assume comes from a Bernoulli distribution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What is the parameter to be estimated?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p = P(FEMALE)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1-p = P(MALE)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How to find p?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MLE – Bernoulli distribution</a:t>
            </a:r>
          </a:p>
        </p:txBody>
      </p:sp>
      <p:sp>
        <p:nvSpPr>
          <p:cNvPr id="26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6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0" y="3127375"/>
            <a:ext cx="10096500" cy="10683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800">
                <a:latin typeface="Calibri"/>
                <a:ea typeface="Calibri"/>
                <a:cs typeface="Calibri"/>
                <a:sym typeface="Calibri"/>
              </a:defRPr>
            </a:pPr>
            <a:r>
              <a:t>Class label – Bernoulli </a:t>
            </a:r>
            <a:br/>
            <a:r>
              <a:t>	whose parameter depends on x</a:t>
            </a:r>
          </a:p>
        </p:txBody>
      </p:sp>
      <p:sp>
        <p:nvSpPr>
          <p:cNvPr id="270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1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1959" y="3066294"/>
            <a:ext cx="10096501" cy="5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9611" y="11213576"/>
            <a:ext cx="2378075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27120" y="11757025"/>
            <a:ext cx="4752977" cy="1457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1050" y="11798300"/>
            <a:ext cx="3416300" cy="1416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2"/>
      <p:bldP build="whole" bldLvl="1" animBg="1" rev="0" advAuto="0" spid="274" grpId="3"/>
      <p:bldP build="whole" bldLvl="1" animBg="1" rev="0" advAuto="0" spid="27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</a:t>
            </a:r>
            <a:r>
              <a:t>ï</a:t>
            </a:r>
            <a:r>
              <a:t>ve Bayes classifier</a:t>
            </a:r>
          </a:p>
        </p:txBody>
      </p:sp>
      <p:sp>
        <p:nvSpPr>
          <p:cNvPr id="169" name="Content Placeholder 5"/>
          <p:cNvSpPr txBox="1"/>
          <p:nvPr>
            <p:ph type="body" idx="1"/>
          </p:nvPr>
        </p:nvSpPr>
        <p:spPr>
          <a:xfrm>
            <a:off x="673100" y="2887528"/>
            <a:ext cx="23050500" cy="8864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Probabilistic classifiers estimate</a:t>
            </a:r>
          </a:p>
          <a:p>
            <a:pPr>
              <a:lnSpc>
                <a:spcPct val="90000"/>
              </a:lnSpc>
            </a:pPr>
            <a:r>
              <a:t>Use Bayes theorem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Use Na</a:t>
            </a:r>
            <a:r>
              <a:t>ï</a:t>
            </a:r>
            <a:r>
              <a:t>ve assumption, given class label the features are independent (class conditional independence)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Equation"/>
          <p:cNvSpPr txBox="1"/>
          <p:nvPr/>
        </p:nvSpPr>
        <p:spPr>
          <a:xfrm>
            <a:off x="3942653" y="6867878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2" name="Equation"/>
          <p:cNvSpPr txBox="1"/>
          <p:nvPr/>
        </p:nvSpPr>
        <p:spPr>
          <a:xfrm>
            <a:off x="12245046" y="4265447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3" name="Equation"/>
          <p:cNvSpPr txBox="1"/>
          <p:nvPr/>
        </p:nvSpPr>
        <p:spPr>
          <a:xfrm>
            <a:off x="3832685" y="11041826"/>
            <a:ext cx="1359956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Posteriori using Logistic Function</a:t>
            </a:r>
          </a:p>
        </p:txBody>
      </p:sp>
      <p:sp>
        <p:nvSpPr>
          <p:cNvPr id="277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937017"/>
            <a:ext cx="8718551" cy="5883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MLE (LR)</a:t>
            </a:r>
          </a:p>
        </p:txBody>
      </p:sp>
      <p:sp>
        <p:nvSpPr>
          <p:cNvPr id="281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82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rcRect l="0" t="0" r="7660" b="82162"/>
          <a:stretch>
            <a:fillRect/>
          </a:stretch>
        </p:blipFill>
        <p:spPr>
          <a:xfrm>
            <a:off x="3224088" y="5550428"/>
            <a:ext cx="13901967" cy="1304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1748" y="3693567"/>
            <a:ext cx="4752977" cy="145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MLE (LR)</a:t>
            </a:r>
          </a:p>
        </p:txBody>
      </p:sp>
      <p:sp>
        <p:nvSpPr>
          <p:cNvPr id="28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8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392" y="6308726"/>
            <a:ext cx="15246351" cy="7407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502" y="-50423"/>
            <a:ext cx="8718551" cy="5883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1748" y="3693567"/>
            <a:ext cx="4752977" cy="1457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2"/>
      <p:bldP build="whole" bldLvl="1" animBg="1" rev="0" advAuto="0" spid="28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LR cost function – gradient</a:t>
            </a:r>
          </a:p>
        </p:txBody>
      </p:sp>
      <p:sp>
        <p:nvSpPr>
          <p:cNvPr id="292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9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rcRect l="0" t="0" r="41216" b="76994"/>
          <a:stretch>
            <a:fillRect/>
          </a:stretch>
        </p:blipFill>
        <p:spPr>
          <a:xfrm>
            <a:off x="5025330" y="4175638"/>
            <a:ext cx="6369987" cy="148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0738" y="4359190"/>
            <a:ext cx="3086101" cy="208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Gradient Descent</a:t>
            </a:r>
          </a:p>
        </p:txBody>
      </p:sp>
      <p:sp>
        <p:nvSpPr>
          <p:cNvPr id="2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9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8576" y="3257550"/>
            <a:ext cx="5562601" cy="223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8576" y="6528707"/>
            <a:ext cx="5003801" cy="145732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Box 1"/>
          <p:cNvSpPr txBox="1"/>
          <p:nvPr/>
        </p:nvSpPr>
        <p:spPr>
          <a:xfrm>
            <a:off x="4364735" y="9944330"/>
            <a:ext cx="12427467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NOTE: HERE WE NEED TO DO GRADIENT ASCENT</a:t>
            </a:r>
          </a:p>
          <a:p>
            <a: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	MINIMIZATION – GRADIENT DESCENT</a:t>
            </a:r>
          </a:p>
          <a:p>
            <a: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	MAXIMIZATION – GRADIENT ASCENT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2"/>
      <p:bldP build="whole" bldLvl="1" animBg="1" rev="0" advAuto="0" spid="29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Logistic Regression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Classifier: Logistic idea + Linear Regression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Discriminative model (vs Generative model)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Parameters – feature weights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Estimation – ML estimation 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sp>
        <p:nvSpPr>
          <p:cNvPr id="17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5700"/>
              </a:spcBef>
              <a:defRPr sz="5632"/>
            </a:pPr>
            <a:r>
              <a:t>Probabilistic classifiers estimate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Given the 2D features, we want to estimate the probability that the class label C is say </a:t>
            </a:r>
          </a:p>
          <a:p>
            <a:pPr marL="0" indent="0" defTabSz="726440">
              <a:spcBef>
                <a:spcPts val="5700"/>
              </a:spcBef>
              <a:buSzTx/>
              <a:buNone/>
              <a:defRPr sz="5632"/>
            </a:pPr>
            <a:r>
              <a:t>	C</a:t>
            </a:r>
            <a:r>
              <a:rPr baseline="-15783"/>
              <a:t>1</a:t>
            </a:r>
            <a:r>
              <a:t>(i.e. MALE) or C</a:t>
            </a:r>
            <a:r>
              <a:rPr baseline="-15783"/>
              <a:t>2</a:t>
            </a:r>
            <a:r>
              <a:t>(i.e. FEMALE)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Use Bayes theorem, </a:t>
            </a:r>
            <a:r>
              <a:rPr u="sng"/>
              <a:t>assuming 2D feature vector 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Equation"/>
          <p:cNvSpPr txBox="1"/>
          <p:nvPr/>
        </p:nvSpPr>
        <p:spPr>
          <a:xfrm>
            <a:off x="4961615" y="9711493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9" name="Equation"/>
          <p:cNvSpPr txBox="1"/>
          <p:nvPr/>
        </p:nvSpPr>
        <p:spPr>
          <a:xfrm>
            <a:off x="10588662" y="4052176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Multivariate Gaussian</a:t>
            </a:r>
          </a:p>
        </p:txBody>
      </p:sp>
      <p:pic>
        <p:nvPicPr>
          <p:cNvPr id="18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6523988"/>
            <a:ext cx="16459200" cy="688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9650" y="6569075"/>
            <a:ext cx="2844800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40376" y="4984750"/>
            <a:ext cx="2311401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8096" y="8397355"/>
            <a:ext cx="1930401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73459" y="8843856"/>
            <a:ext cx="44450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11200" y="3112160"/>
            <a:ext cx="7010400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Object 10" descr="Object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87726" y="2940050"/>
            <a:ext cx="9420225" cy="380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3"/>
      <p:bldP build="whole" bldLvl="1" animBg="1" rev="0" advAuto="0" spid="187" grpId="1"/>
      <p:bldP build="whole" bldLvl="1" animBg="1" rev="0" advAuto="0" spid="186" grpId="2"/>
      <p:bldP build="whole" bldLvl="1" animBg="1" rev="0" advAuto="0" spid="185" grpId="4"/>
      <p:bldP build="whole" bldLvl="1" animBg="1" rev="0" advAuto="0" spid="182" grpId="5"/>
      <p:bldP build="whole" bldLvl="1" animBg="1" rev="0" advAuto="0" spid="184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3250" y="520700"/>
            <a:ext cx="14836777" cy="6194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7134225"/>
            <a:ext cx="15443200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0650" y="1384300"/>
            <a:ext cx="3581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49575" y="7721600"/>
            <a:ext cx="3581400" cy="58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ading: B3. Pages 20-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Reading: B3. Pages 20-24</a:t>
            </a:r>
          </a:p>
        </p:txBody>
      </p:sp>
      <p:sp>
        <p:nvSpPr>
          <p:cNvPr id="19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5700" y="3741335"/>
            <a:ext cx="15748000" cy="665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9925" y="3634606"/>
            <a:ext cx="4597400" cy="55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4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4800"/>
              </a:spcBef>
              <a:defRPr sz="4800"/>
            </a:pPr>
            <a:r>
              <a:t>MLE Gaussian (</a:t>
            </a:r>
            <a:r>
              <a:rPr u="sng">
                <a:hlinkClick r:id="rId2" invalidUrl="" action="" tgtFrame="" tooltip="" history="1" highlightClick="0" endSnd="0"/>
              </a:rPr>
              <a:t>https://towardsdatascience.com/maximum-likelihood-estimation-explained-normal-distribution-6207b322e47f</a:t>
            </a:r>
            <a:r>
              <a:t>)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MLE Gaussian (</a:t>
            </a:r>
            <a:r>
              <a:rPr u="sng">
                <a:hlinkClick r:id="rId3" invalidUrl="" action="" tgtFrame="" tooltip="" history="1" highlightClick="0" endSnd="0"/>
              </a:rPr>
              <a:t>https://www.youtube.com/watch?v=Dn6b9fCIUpM</a:t>
            </a:r>
            <a:r>
              <a:t>)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Gaussian Naive Bayes (</a:t>
            </a:r>
            <a:r>
              <a:rPr u="sng">
                <a:hlinkClick r:id="rId4" invalidUrl="" action="" tgtFrame="" tooltip="" history="1" highlightClick="0" endSnd="0"/>
              </a:rPr>
              <a:t>https://en.wikipedia.org/wiki/Naive_Bayes_classifier</a:t>
            </a:r>
            <a:r>
              <a:t>)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Gaussian Naive Bayes (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https://www.youtube.com/watch?v=H3EjCKtlVog</a:t>
            </a:r>
            <a:r>
              <a:t>)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Bayes classifier: Additional video (</a:t>
            </a:r>
            <a:r>
              <a:rPr u="sng">
                <a:hlinkClick r:id="rId6" invalidUrl="" action="" tgtFrame="" tooltip="" history="1" highlightClick="0" endSnd="0"/>
              </a:rPr>
              <a:t>https://www.youtube.com/watch?v=54wfthrhwLQ</a:t>
            </a:r>
            <a:r>
              <a:t>)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MVG (</a:t>
            </a:r>
            <a:r>
              <a:rPr u="sng">
                <a:hlinkClick r:id="rId7" invalidUrl="" action="" tgtFrame="" tooltip="" history="1" highlightClick="0" endSnd="0"/>
              </a:rPr>
              <a:t>https://www.youtube.com/watch?v=eho8xH3E6mE</a:t>
            </a:r>
            <a:r>
              <a:t>)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Probabilistic models: Generative vs Discriminative</a:t>
            </a:r>
          </a:p>
        </p:txBody>
      </p:sp>
      <p:sp>
        <p:nvSpPr>
          <p:cNvPr id="208" name="Slide Number Placeholder 8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9" name="TextBox 14"/>
          <p:cNvSpPr txBox="1"/>
          <p:nvPr/>
        </p:nvSpPr>
        <p:spPr>
          <a:xfrm>
            <a:off x="5024142" y="5194853"/>
            <a:ext cx="617347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Discriminative models</a:t>
            </a:r>
          </a:p>
        </p:txBody>
      </p:sp>
      <p:sp>
        <p:nvSpPr>
          <p:cNvPr id="210" name="TextBox 14"/>
          <p:cNvSpPr txBox="1"/>
          <p:nvPr/>
        </p:nvSpPr>
        <p:spPr>
          <a:xfrm>
            <a:off x="5024142" y="3497183"/>
            <a:ext cx="617347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Generative models</a:t>
            </a:r>
          </a:p>
        </p:txBody>
      </p:sp>
      <p:pic>
        <p:nvPicPr>
          <p:cNvPr id="21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1125" y="8007347"/>
            <a:ext cx="4470400" cy="386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31247" t="0" r="4132" b="0"/>
          <a:stretch>
            <a:fillRect/>
          </a:stretch>
        </p:blipFill>
        <p:spPr>
          <a:xfrm>
            <a:off x="4932702" y="7171199"/>
            <a:ext cx="7154524" cy="622780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Equation"/>
          <p:cNvSpPr txBox="1"/>
          <p:nvPr/>
        </p:nvSpPr>
        <p:spPr>
          <a:xfrm>
            <a:off x="11320871" y="5784827"/>
            <a:ext cx="3219377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14" name="Equation"/>
          <p:cNvSpPr txBox="1"/>
          <p:nvPr/>
        </p:nvSpPr>
        <p:spPr>
          <a:xfrm>
            <a:off x="11313438" y="3658623"/>
            <a:ext cx="10005774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br/>
            <a:r>
              <a:t>		logistic regression</a:t>
            </a:r>
          </a:p>
        </p:txBody>
      </p:sp>
      <p:sp>
        <p:nvSpPr>
          <p:cNvPr id="217" name="Subtitle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